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3" r:id="rId17"/>
    <p:sldId id="272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swald" panose="000005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FD00AB-1975-40CF-A203-05F2CBD5D9F7}">
  <a:tblStyle styleId="{C6FD00AB-1975-40CF-A203-05F2CBD5D9F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00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00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370" y="29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04b60f4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04b60f4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42ABACE2-B5D2-B83E-217D-1E0CA0197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C6C51D54-1637-8AAC-85B5-F6F75D983A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25BEC3E1-D540-3961-D6C4-CD64738C4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ARIMA stands for Auto-Regressive Integrated Moving Average, a powerful statistical technique for time series forecasting. It comprises three key components: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Autoregressive (AR): Uses correlation between current and past observations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Integrated (I): Involves differencing to make the time series stationary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MA (Moving Average): Accounts for the relationship between current observation and past residual errors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76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994E5CC-EB23-1810-9539-504471429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8B2CDD2B-8693-721D-E330-3C73B123D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B7358151-F46A-B15F-F5E2-68F702009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4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26F62D0-5E90-7FC4-24BC-A3C8E06D1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7C80DF7F-B5EB-0036-A405-A154F7EFC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BA0982AA-ACE1-01A7-C86C-7275ADC4C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46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4111ca1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4111ca1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111ca19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4111ca19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b7d24c5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b7d24c5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4111ca1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4111ca1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4111ca19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4111ca19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146C296D-D9BF-9683-F63C-89D417DF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FD1E45EB-8E13-81C1-0F6F-908271051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E79CCF98-2BD5-80A3-BFA6-65EE255676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A383819D-9B48-9C77-E3EE-9995A5672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AA0B1636-869D-BD83-597C-574B7D11F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B842201B-5AB5-CC9B-22EB-27005984E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61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40604CE5-A6B7-68D2-E939-3B2C0A73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1609EEE1-7D0B-263E-8D88-250D70759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67C124BA-9FB2-88EE-935D-ED8B59CF5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Electricity demand is highly correlated with temperature, with a U-shaped relationship where consumption varies based on heating and cooling needs. But also is correlated with human activity patterns: day of week, hour of day, holiday…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20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4911117-11F4-16F2-83E7-07AE9DB5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3437C05C-7E32-F43E-972E-4CA02B4E2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73EFB1FA-FA77-389E-BCA5-95244DB83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NOMBRAR QUE EL TREND TIENDE A LA BAJA!!!!!!!!!!!!!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98895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E5FE0239-8FAE-1426-87AC-136DE687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>
            <a:extLst>
              <a:ext uri="{FF2B5EF4-FFF2-40B4-BE49-F238E27FC236}">
                <a16:creationId xmlns:a16="http://schemas.microsoft.com/office/drawing/2014/main" id="{0C5121A8-30E6-9210-2C76-29744D5F0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>
            <a:extLst>
              <a:ext uri="{FF2B5EF4-FFF2-40B4-BE49-F238E27FC236}">
                <a16:creationId xmlns:a16="http://schemas.microsoft.com/office/drawing/2014/main" id="{470F03F1-40E7-495A-8C91-85CCCB3A0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4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merillo/PORTFOLIO/tree/main/Time%20Series%20Analysi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datascienceportfol.io/damianstoler" TargetMode="External"/><Relationship Id="rId4" Type="http://schemas.openxmlformats.org/officeDocument/2006/relationships/hyperlink" Target="https://www.loom.com/share/3c5fb1bdba584136a4c03f6d0e1d4ca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merillo/PORTFOLI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linkedin.com/in/damian-stole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ntive-developers/forecasting-time-series-with-multiple-seasonalities-using-tbats-in-python-398a00ac0e8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omposition_of_time_series" TargetMode="External"/><Relationship Id="rId7" Type="http://schemas.openxmlformats.org/officeDocument/2006/relationships/hyperlink" Target="https://en.wikipedia.org/wiki/Time_ser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Autoregressive_integrated_moving_average" TargetMode="External"/><Relationship Id="rId5" Type="http://schemas.openxmlformats.org/officeDocument/2006/relationships/hyperlink" Target="https://en.wikipedia.org/wiki/XGBoost" TargetMode="External"/><Relationship Id="rId4" Type="http://schemas.openxmlformats.org/officeDocument/2006/relationships/hyperlink" Target="https://www.statsmodels.org/dev/examples/notebooks/generated/mstl_decompositi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2496725"/>
            <a:ext cx="9144000" cy="2646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1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5"/>
          <p:cNvSpPr txBox="1"/>
          <p:nvPr/>
        </p:nvSpPr>
        <p:spPr>
          <a:xfrm>
            <a:off x="4034750" y="1546400"/>
            <a:ext cx="1011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2532425" y="1342425"/>
            <a:ext cx="1856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4753700" y="2496725"/>
            <a:ext cx="20868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7057200" y="2496725"/>
            <a:ext cx="20868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2078975" y="2103800"/>
            <a:ext cx="4098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50" y="2908799"/>
            <a:ext cx="4712952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>
            <a:off x="-4525" y="4789500"/>
            <a:ext cx="9144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Azerbaijan 🇦🇿- México 🇲🇽 - Cameroon 🇨🇲 - Senegal 🇸🇳 - Burkina Faso 🇧🇫 - Mali 🇲🇱 - Ghana 🇬🇭 - Togo 🇹🇬 - Mauritius 🇲🇺 - Morocco 🇲🇦 - India 🇮🇳 - Georgia 🇬🇪 - Israël 🇮🇱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16" y="728800"/>
            <a:ext cx="2264217" cy="24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 txBox="1"/>
          <p:nvPr/>
        </p:nvSpPr>
        <p:spPr>
          <a:xfrm>
            <a:off x="257125" y="3132000"/>
            <a:ext cx="24462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FFFFFF"/>
                </a:solidFill>
                <a:highlight>
                  <a:srgbClr val="222529"/>
                </a:highlight>
              </a:rPr>
              <a:t>Developers Institute ranked for </a:t>
            </a:r>
            <a:r>
              <a:rPr lang="en" sz="1150" b="1">
                <a:solidFill>
                  <a:srgbClr val="FF0000"/>
                </a:solidFill>
                <a:highlight>
                  <a:srgbClr val="222529"/>
                </a:highlight>
              </a:rPr>
              <a:t>Best Coding Bootcamp Worldwide</a:t>
            </a:r>
            <a:r>
              <a:rPr lang="en" sz="1150" b="1">
                <a:solidFill>
                  <a:srgbClr val="FFFFFF"/>
                </a:solidFill>
                <a:highlight>
                  <a:srgbClr val="222529"/>
                </a:highlight>
              </a:rPr>
              <a:t> for 2023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0" y="0"/>
            <a:ext cx="9144000" cy="2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//Developers</a:t>
            </a:r>
            <a:r>
              <a:rPr lang="en" sz="2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_Institute</a:t>
            </a: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_                  </a:t>
            </a:r>
            <a:r>
              <a:rPr lang="en" sz="30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TLV Coding Bootcamp</a:t>
            </a:r>
            <a:endParaRPr sz="2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"Time Series Analysis of Pittsburgh Temperature, Energy Consumption, and Flu Contagion"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AA8A6B6B-698A-1385-CC5C-5BF92A38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0B2B7FF0-BD59-46CE-FB4F-F58D248D5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Auto-Regressive Integrated Moving Average</a:t>
            </a:r>
            <a:r>
              <a:rPr lang="en" sz="2400" dirty="0"/>
              <a:t> Forecast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5778F-D85B-416C-EA20-356C005D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36" y="1204906"/>
            <a:ext cx="3443205" cy="1711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7C111-23C0-F9A1-034C-0FA09C41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8" y="1596448"/>
            <a:ext cx="4693577" cy="2508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4E409-10DA-6D78-3734-A15F1157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886" y="3103309"/>
            <a:ext cx="3193506" cy="1706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254FB-7D1B-CBD9-41F9-BA139A38BA61}"/>
              </a:ext>
            </a:extLst>
          </p:cNvPr>
          <p:cNvSpPr txBox="1"/>
          <p:nvPr/>
        </p:nvSpPr>
        <p:spPr>
          <a:xfrm>
            <a:off x="574645" y="172025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MAE: 5.1884</a:t>
            </a:r>
          </a:p>
          <a:p>
            <a:r>
              <a:rPr 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MSE: 44.1332</a:t>
            </a:r>
          </a:p>
          <a:p>
            <a:r>
              <a:rPr lang="en-US" sz="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RMSE: 6.6433</a:t>
            </a:r>
            <a:endParaRPr lang="en-I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2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D48993DF-8268-4AC9-BEB7-C5803BB0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0C71352D-283F-7800-551D-8285C2530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ML: Extreme Gradient Boosting Forecasts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609E8-1520-3E9F-B05A-9DF23134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12" y="1169929"/>
            <a:ext cx="3972553" cy="1574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08125-380D-1F9D-848C-CA1F8DC7007A}"/>
              </a:ext>
            </a:extLst>
          </p:cNvPr>
          <p:cNvSpPr txBox="1"/>
          <p:nvPr/>
        </p:nvSpPr>
        <p:spPr>
          <a:xfrm>
            <a:off x="1848297" y="1359256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## Feature Importance: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hour of day : 0.43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temperature: 0.33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day of week: 0.12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hour of year: 0.06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is holiday: 0.05</a:t>
            </a:r>
            <a:endParaRPr lang="en-IL" sz="400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CC30C-30ED-5681-AED2-14E5FA9C0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0" r="66757" b="74067"/>
          <a:stretch/>
        </p:blipFill>
        <p:spPr>
          <a:xfrm>
            <a:off x="5771623" y="1166136"/>
            <a:ext cx="1788322" cy="157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AE7E5-AFA2-3E8D-B072-EE0D4FB4D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85" y="3049053"/>
            <a:ext cx="3972556" cy="1574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FC484B-62F9-FE05-EBC0-4115FACCDA6C}"/>
              </a:ext>
            </a:extLst>
          </p:cNvPr>
          <p:cNvSpPr txBox="1"/>
          <p:nvPr/>
        </p:nvSpPr>
        <p:spPr>
          <a:xfrm>
            <a:off x="617161" y="3236077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## Feature Importance: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week: 0.53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temp_mean</a:t>
            </a:r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0.15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temp_max</a:t>
            </a:r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0.15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temp_min</a:t>
            </a:r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0.09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cold_hours</a:t>
            </a:r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0.04</a:t>
            </a:r>
            <a:endParaRPr lang="en-GB" sz="400" dirty="0">
              <a:effectLst/>
              <a:latin typeface="Consolas" panose="020B0609020204030204" pitchFamily="49" charset="0"/>
            </a:endParaRPr>
          </a:p>
          <a:p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hot_hours</a:t>
            </a:r>
            <a:r>
              <a:rPr lang="en-GB" sz="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0.05</a:t>
            </a:r>
            <a:endParaRPr lang="en-IL" sz="400" dirty="0"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8BA880-21C0-9DDE-7584-F60729B48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356" y="3049053"/>
            <a:ext cx="3972556" cy="15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07AB6401-5B70-9439-6FBC-910E1CE3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002FC5C5-DFFD-E7E4-06CC-09FDFE30F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27" name="Google Shape;127;p28">
            <a:extLst>
              <a:ext uri="{FF2B5EF4-FFF2-40B4-BE49-F238E27FC236}">
                <a16:creationId xmlns:a16="http://schemas.microsoft.com/office/drawing/2014/main" id="{FEF8C2EC-39E1-7330-BE84-A435D12A8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sz="1600" b="1" dirty="0"/>
              <a:t>Seasonal Decomposition</a:t>
            </a:r>
            <a:r>
              <a:rPr lang="en-GB" sz="1600" dirty="0"/>
              <a:t>: Powerful technique for revealing hidden cyclical patterns and anomalies, with MSTL demonstrating exceptional capability in handling complex multi-seasonal time series</a:t>
            </a:r>
          </a:p>
          <a:p>
            <a:pPr marL="285750" indent="-285750">
              <a:spcAft>
                <a:spcPts val="1600"/>
              </a:spcAft>
            </a:pPr>
            <a:r>
              <a:rPr lang="en-GB" sz="1600" b="1" dirty="0"/>
              <a:t>ARIMA </a:t>
            </a:r>
            <a:r>
              <a:rPr lang="en-GB" sz="1600" b="1" dirty="0" err="1"/>
              <a:t>Modeling</a:t>
            </a:r>
            <a:r>
              <a:rPr lang="en-GB" sz="1600" dirty="0"/>
              <a:t>: Highly sensitive method requiring meticulous parameter tuning, with significant limitations in multi-seasonal forecasting scenarios</a:t>
            </a:r>
          </a:p>
          <a:p>
            <a:pPr marL="285750" indent="-285750">
              <a:spcAft>
                <a:spcPts val="1600"/>
              </a:spcAft>
            </a:pPr>
            <a:r>
              <a:rPr lang="en-GB" sz="1600" b="1" dirty="0"/>
              <a:t>XGBoost Performance</a:t>
            </a:r>
            <a:r>
              <a:rPr lang="en-GB" sz="1600" dirty="0"/>
              <a:t>: Robust machine learning algorithm excelling in diverse forecasting challenges, demonstrating remarkable resilience to scale, outliers, and variable interactions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GB" sz="1600" b="1" dirty="0"/>
              <a:t>Core Takeaway</a:t>
            </a:r>
            <a:r>
              <a:rPr lang="en-GB" sz="1600" dirty="0"/>
              <a:t>: Time series analysis can capture intricate temporal dynamics across multiple domains.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79763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</a:t>
            </a:r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Github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2-mn video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linkClick r:id="rId5"/>
              </a:rPr>
              <a:t>Portfolio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Prep</a:t>
            </a:r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CV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Linkedin</a:t>
            </a: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Job tracker link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2400" dirty="0">
                <a:solidFill>
                  <a:srgbClr val="FFFFFF"/>
                </a:solidFill>
                <a:latin typeface="Oswald"/>
                <a:sym typeface="Oswald"/>
              </a:rPr>
              <a:t>Future 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24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24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24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24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sz="24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Google Shape;121;p27">
            <a:extLst>
              <a:ext uri="{FF2B5EF4-FFF2-40B4-BE49-F238E27FC236}">
                <a16:creationId xmlns:a16="http://schemas.microsoft.com/office/drawing/2014/main" id="{F3B1DEB0-A669-DDB4-0931-EAEA19C45616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GB" sz="1800" b="1" dirty="0">
                <a:solidFill>
                  <a:schemeClr val="lt2"/>
                </a:solidFill>
              </a:rPr>
              <a:t>Multi-Seasonal Models</a:t>
            </a:r>
            <a:r>
              <a:rPr lang="en-GB" sz="1800" dirty="0">
                <a:solidFill>
                  <a:schemeClr val="lt2"/>
                </a:solidFill>
              </a:rPr>
              <a:t>: Explore </a:t>
            </a:r>
            <a:r>
              <a:rPr lang="en-GB" sz="1800" dirty="0">
                <a:solidFill>
                  <a:schemeClr val="lt2"/>
                </a:solidFill>
                <a:hlinkClick r:id="rId3"/>
              </a:rPr>
              <a:t>TBATS</a:t>
            </a:r>
            <a:r>
              <a:rPr lang="en-GB" sz="1800" dirty="0">
                <a:solidFill>
                  <a:schemeClr val="lt2"/>
                </a:solidFill>
              </a:rPr>
              <a:t> and MSTL for handling other complex seasonal patterns</a:t>
            </a:r>
          </a:p>
          <a:p>
            <a:pPr>
              <a:spcAft>
                <a:spcPts val="1600"/>
              </a:spcAft>
            </a:pPr>
            <a:r>
              <a:rPr lang="en-GB" sz="1800" b="1" dirty="0">
                <a:solidFill>
                  <a:schemeClr val="lt2"/>
                </a:solidFill>
              </a:rPr>
              <a:t>Urban Transportation Demand</a:t>
            </a:r>
            <a:r>
              <a:rPr lang="en-GB" sz="1800" dirty="0">
                <a:solidFill>
                  <a:schemeClr val="lt2"/>
                </a:solidFill>
              </a:rPr>
              <a:t>: Carpooling and public transit usage prediction based on weather seasonal variations </a:t>
            </a:r>
          </a:p>
          <a:p>
            <a:pPr>
              <a:spcAft>
                <a:spcPts val="1600"/>
              </a:spcAft>
            </a:pPr>
            <a:r>
              <a:rPr lang="en-GB" sz="1800" b="1" dirty="0">
                <a:solidFill>
                  <a:schemeClr val="lt2"/>
                </a:solidFill>
              </a:rPr>
              <a:t>Public Health Forecasting</a:t>
            </a:r>
            <a:r>
              <a:rPr lang="en-GB" sz="1800" dirty="0">
                <a:solidFill>
                  <a:schemeClr val="lt2"/>
                </a:solidFill>
              </a:rPr>
              <a:t>: Illness outbreak prediction correlating weather seasonal patterns</a:t>
            </a:r>
          </a:p>
          <a:p>
            <a:pPr>
              <a:spcAft>
                <a:spcPts val="1600"/>
              </a:spcAft>
            </a:pPr>
            <a:r>
              <a:rPr lang="en-GB" sz="1800" b="1" dirty="0">
                <a:solidFill>
                  <a:schemeClr val="lt2"/>
                </a:solidFill>
              </a:rPr>
              <a:t>Technical Enhancements</a:t>
            </a:r>
            <a:r>
              <a:rPr lang="en-GB" sz="1800" dirty="0">
                <a:solidFill>
                  <a:schemeClr val="lt2"/>
                </a:solidFill>
              </a:rPr>
              <a:t>: Develop more complex feature engineering techniques</a:t>
            </a:r>
            <a:endParaRPr lang="en-IL" sz="18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credit: https://trampleasure.net/science/physics/waves/standing_wave.php">
            <a:extLst>
              <a:ext uri="{FF2B5EF4-FFF2-40B4-BE49-F238E27FC236}">
                <a16:creationId xmlns:a16="http://schemas.microsoft.com/office/drawing/2014/main" id="{AD55B1A4-1EBD-BB33-9B35-8B9D609F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7763"/>
            <a:ext cx="9144000" cy="5419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EB61C-3C0C-7503-387E-8D601950B841}"/>
              </a:ext>
            </a:extLst>
          </p:cNvPr>
          <p:cNvSpPr txBox="1"/>
          <p:nvPr/>
        </p:nvSpPr>
        <p:spPr>
          <a:xfrm>
            <a:off x="0" y="4835723"/>
            <a:ext cx="6601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noProof="0" dirty="0">
                <a:solidFill>
                  <a:schemeClr val="tx1"/>
                </a:solidFill>
              </a:rPr>
              <a:t>Image credit: </a:t>
            </a:r>
            <a:r>
              <a:rPr lang="en-IL" dirty="0">
                <a:solidFill>
                  <a:schemeClr val="tx1"/>
                </a:solidFill>
              </a:rPr>
              <a:t>https://trampleasure.net/science/physics/waves/standing_wave.php</a:t>
            </a:r>
          </a:p>
        </p:txBody>
      </p:sp>
    </p:spTree>
    <p:extLst>
      <p:ext uri="{BB962C8B-B14F-4D97-AF65-F5344CB8AC3E}">
        <p14:creationId xmlns:p14="http://schemas.microsoft.com/office/powerpoint/2010/main" val="184026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Time Series Analysis of Pittsburgh Temperature, Energy Consumption, and Flu Contagion</a:t>
            </a:r>
            <a:endParaRPr sz="2400" dirty="0"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400961"/>
            <a:ext cx="8520600" cy="316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Solved: Provides a Predictive </a:t>
            </a:r>
            <a:r>
              <a:rPr lang="en-GB" dirty="0" err="1"/>
              <a:t>Modeling</a:t>
            </a:r>
            <a:r>
              <a:rPr lang="en-GB" dirty="0"/>
              <a:t> Approach to Understanding Interconnected Urban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project addresses the critical need to understand and forecast complex urban system interactions by conducting a comprehensive time series analysis that integrates three key datasets: temperature, electrical demand, and influenza-like illness (ILI) activity levels in Pittsburgh.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Forecasting Techniques: ARIMA and XGBoost for temperature prediction, XGBoost for </a:t>
            </a:r>
            <a:r>
              <a:rPr lang="en-GB" dirty="0" err="1"/>
              <a:t>modeling</a:t>
            </a:r>
            <a:r>
              <a:rPr lang="en-GB" dirty="0"/>
              <a:t> temperature-dependent electrical demand and flu activity.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I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 Languages: Python 3.x.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Manipulation &amp; Analysis: Pandas, NumPy, SciPy.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Series Analysis Libraries: </a:t>
            </a:r>
            <a:r>
              <a:rPr lang="en-US" dirty="0" err="1"/>
              <a:t>Statsmodels</a:t>
            </a:r>
            <a:r>
              <a:rPr lang="en-US" dirty="0"/>
              <a:t>, MSTL, Scikit-learn.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Libraries: </a:t>
            </a:r>
            <a:r>
              <a:rPr lang="en-US" dirty="0" err="1"/>
              <a:t>XGBoost</a:t>
            </a:r>
            <a:r>
              <a:rPr lang="en-US" dirty="0"/>
              <a:t>, ARIMA.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Visualization: Matplotlib, Seaborn, Tableau.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Specific Techniques Used: time series decomposition, moving average, seasonal decomposition, machine learning forecasting, statistical forecasting.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Development Environment: </a:t>
            </a:r>
            <a:r>
              <a:rPr lang="en-GB" dirty="0" err="1"/>
              <a:t>Jupyter</a:t>
            </a:r>
            <a:r>
              <a:rPr lang="en-GB" dirty="0"/>
              <a:t> Notebook, VS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Version Control: GitHub.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list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Window features, time-based features, </a:t>
            </a:r>
            <a:r>
              <a:rPr lang="en-GB" dirty="0">
                <a:hlinkClick r:id="rId3"/>
              </a:rPr>
              <a:t>seasonal decomposition</a:t>
            </a:r>
            <a:r>
              <a:rPr lang="en-GB" dirty="0"/>
              <a:t>, temperature correlation, moving average, </a:t>
            </a:r>
            <a:r>
              <a:rPr lang="en-GB" dirty="0">
                <a:hlinkClick r:id="rId4"/>
              </a:rPr>
              <a:t>MSTL</a:t>
            </a:r>
            <a:r>
              <a:rPr lang="en-GB" dirty="0"/>
              <a:t> decomposition, </a:t>
            </a:r>
            <a:r>
              <a:rPr lang="en-GB" dirty="0">
                <a:hlinkClick r:id="rId5"/>
              </a:rPr>
              <a:t>XGBoost</a:t>
            </a:r>
            <a:r>
              <a:rPr lang="en-GB" dirty="0"/>
              <a:t> predictors, </a:t>
            </a:r>
            <a:r>
              <a:rPr lang="en-GB" dirty="0">
                <a:hlinkClick r:id="rId6"/>
              </a:rPr>
              <a:t>ARIMA</a:t>
            </a:r>
            <a:r>
              <a:rPr lang="en-GB" dirty="0"/>
              <a:t> parameters, and cross-seasonal analysis were the key features engineered in this </a:t>
            </a:r>
            <a:r>
              <a:rPr lang="en-GB" dirty="0">
                <a:hlinkClick r:id="rId7"/>
              </a:rPr>
              <a:t>time series</a:t>
            </a:r>
            <a:r>
              <a:rPr lang="en-GB" dirty="0"/>
              <a:t> project to capture complex temporal dependencies and enhance forecasting accuracy.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B85469F9-8DAE-34BC-9033-1163BC566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6C4B513A-F9AE-92CA-5702-0F5BFC43D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Comparative Seasonal Analysis: TS decomposition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111C4-D0E2-7E92-CB46-CBC59C4B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35" y="1143952"/>
            <a:ext cx="6455329" cy="3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C9A5A225-2B55-9520-F66C-31BD5EFE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AD43A974-1BD7-E5BD-4A7A-CE67FBF8F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Insights: High-Frequency and FFT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D2D10-350F-A071-E4A4-5D218055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75" y="1143952"/>
            <a:ext cx="2813140" cy="1535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F3C2D-201A-7653-2E1D-A0773F25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875" y="3063382"/>
            <a:ext cx="2813140" cy="14996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90E50-7A1D-1AF4-4C51-74881E8EC657}"/>
              </a:ext>
            </a:extLst>
          </p:cNvPr>
          <p:cNvGrpSpPr/>
          <p:nvPr/>
        </p:nvGrpSpPr>
        <p:grpSpPr>
          <a:xfrm>
            <a:off x="421709" y="1143952"/>
            <a:ext cx="4846577" cy="3419042"/>
            <a:chOff x="421709" y="1143952"/>
            <a:chExt cx="5234526" cy="3743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D8931C-2CF2-4143-8CEE-76982FD6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709" y="1143952"/>
              <a:ext cx="5234526" cy="34190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55AA23-F5F0-9E0D-82D5-08387450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96" r="5442" b="26270"/>
            <a:stretch/>
          </p:blipFill>
          <p:spPr>
            <a:xfrm>
              <a:off x="421709" y="4465675"/>
              <a:ext cx="5234526" cy="42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18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E853878F-0D45-DDED-A952-40F196B0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8D5B7-A4CE-3261-D10A-FF00ECDF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85" y="1143952"/>
            <a:ext cx="6448679" cy="3421395"/>
          </a:xfrm>
          <a:prstGeom prst="rect">
            <a:avLst/>
          </a:prstGeom>
        </p:spPr>
      </p:pic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64373B2D-8742-DA90-7ACA-6650E0DC2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Multiseasonal</a:t>
            </a:r>
            <a:r>
              <a:rPr lang="en-GB" dirty="0"/>
              <a:t> Dynamics and Correlation Patterns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2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3BA39931-BAEE-36B2-AC80-A268F510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94B78D19-F960-86FC-DEF7-AEC792CEBA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Multiple Seasonal-Trend decomposition using LOESS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CB03F-6A13-2CB3-EEAB-E0651F64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0" y="1145705"/>
            <a:ext cx="2748858" cy="3423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5582EB-E259-A582-1589-DAD8BEC6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3827"/>
          <a:stretch/>
        </p:blipFill>
        <p:spPr>
          <a:xfrm>
            <a:off x="3914894" y="1145705"/>
            <a:ext cx="4340442" cy="1346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05411-15F1-0AE3-EB1B-1BB4A46655BB}"/>
              </a:ext>
            </a:extLst>
          </p:cNvPr>
          <p:cNvGrpSpPr/>
          <p:nvPr/>
        </p:nvGrpSpPr>
        <p:grpSpPr>
          <a:xfrm>
            <a:off x="3912712" y="3222675"/>
            <a:ext cx="4342624" cy="1346200"/>
            <a:chOff x="3912712" y="3222675"/>
            <a:chExt cx="4342624" cy="1346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41767B-BA7B-EB8A-1CCB-E3F169DC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73827"/>
            <a:stretch/>
          </p:blipFill>
          <p:spPr>
            <a:xfrm>
              <a:off x="3912712" y="3222675"/>
              <a:ext cx="4342624" cy="1346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E1668-489E-642B-B5EE-670C5052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7983" y="4500202"/>
              <a:ext cx="329292" cy="514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646AFE-9E84-4EEB-2E38-7CC71598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4423" y="4500202"/>
              <a:ext cx="329292" cy="514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FFF4AA-AE8E-E9CC-75DE-534A45D43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0863" y="4500202"/>
              <a:ext cx="329292" cy="51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20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6B6932FE-FAD4-DFB5-A773-06303AC6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B6452-3DDF-5299-B8DD-D4F396AE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35" y="1143952"/>
            <a:ext cx="6455330" cy="3424922"/>
          </a:xfrm>
          <a:prstGeom prst="rect">
            <a:avLst/>
          </a:prstGeom>
        </p:spPr>
      </p:pic>
      <p:sp>
        <p:nvSpPr>
          <p:cNvPr id="126" name="Google Shape;126;p28">
            <a:extLst>
              <a:ext uri="{FF2B5EF4-FFF2-40B4-BE49-F238E27FC236}">
                <a16:creationId xmlns:a16="http://schemas.microsoft.com/office/drawing/2014/main" id="{1D449E9F-E383-183F-C4C3-700AE49E9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Seasonal Dynamics and Correlation Patterns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5227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689</Words>
  <Application>Microsoft Office PowerPoint</Application>
  <PresentationFormat>On-screen Show (16:9)</PresentationFormat>
  <Paragraphs>74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Oswald</vt:lpstr>
      <vt:lpstr>Simple Dark</vt:lpstr>
      <vt:lpstr>Simple Dark</vt:lpstr>
      <vt:lpstr>PowerPoint Presentation</vt:lpstr>
      <vt:lpstr>Time Series Analysis of Pittsburgh Temperature, Energy Consumption, and Flu Contagion</vt:lpstr>
      <vt:lpstr>Stack</vt:lpstr>
      <vt:lpstr>Feature list</vt:lpstr>
      <vt:lpstr>Comparative Seasonal Analysis: TS decomposition</vt:lpstr>
      <vt:lpstr>Spectral Insights: High-Frequency and FFT</vt:lpstr>
      <vt:lpstr>Multiseasonal Dynamics and Correlation Patterns</vt:lpstr>
      <vt:lpstr>Multiple Seasonal-Trend decomposition using LOESS</vt:lpstr>
      <vt:lpstr>Seasonal Dynamics and Correlation Patterns</vt:lpstr>
      <vt:lpstr>Auto-Regressive Integrated Moving Average Forecast</vt:lpstr>
      <vt:lpstr>ML: Extreme Gradient Boosting Forecasts</vt:lpstr>
      <vt:lpstr>Conclusions</vt:lpstr>
      <vt:lpstr>Link</vt:lpstr>
      <vt:lpstr>Career Prep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somerillo quete</cp:lastModifiedBy>
  <cp:revision>26</cp:revision>
  <dcterms:modified xsi:type="dcterms:W3CDTF">2025-01-22T22:46:48Z</dcterms:modified>
</cp:coreProperties>
</file>